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9"/>
  </p:notesMasterIdLst>
  <p:sldIdLst>
    <p:sldId id="416" r:id="rId3"/>
    <p:sldId id="424" r:id="rId4"/>
    <p:sldId id="422" r:id="rId5"/>
    <p:sldId id="418" r:id="rId6"/>
    <p:sldId id="419" r:id="rId7"/>
    <p:sldId id="411" r:id="rId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618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pos="113" userDrawn="1">
          <p15:clr>
            <a:srgbClr val="A4A3A4"/>
          </p15:clr>
        </p15:guide>
        <p15:guide id="6" pos="5647" userDrawn="1">
          <p15:clr>
            <a:srgbClr val="A4A3A4"/>
          </p15:clr>
        </p15:guide>
        <p15:guide id="7" orient="horz" pos="1706" userDrawn="1">
          <p15:clr>
            <a:srgbClr val="A4A3A4"/>
          </p15:clr>
        </p15:guide>
        <p15:guide id="8" pos="204" userDrawn="1">
          <p15:clr>
            <a:srgbClr val="A4A3A4"/>
          </p15:clr>
        </p15:guide>
        <p15:guide id="9" pos="55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CC"/>
    <a:srgbClr val="99CCFF"/>
    <a:srgbClr val="CCFFFF"/>
    <a:srgbClr val="FFFF99"/>
    <a:srgbClr val="CC3399"/>
    <a:srgbClr val="FFFFCC"/>
    <a:srgbClr val="0066FF"/>
    <a:srgbClr val="00FF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10" autoAdjust="0"/>
    <p:restoredTop sz="99232" autoAdjust="0"/>
  </p:normalViewPr>
  <p:slideViewPr>
    <p:cSldViewPr>
      <p:cViewPr>
        <p:scale>
          <a:sx n="110" d="100"/>
          <a:sy n="110" d="100"/>
        </p:scale>
        <p:origin x="-1046" y="-58"/>
      </p:cViewPr>
      <p:guideLst>
        <p:guide orient="horz" pos="2160"/>
        <p:guide orient="horz" pos="618"/>
        <p:guide orient="horz" pos="4065"/>
        <p:guide orient="horz" pos="1706"/>
        <p:guide pos="2880"/>
        <p:guide pos="113"/>
        <p:guide pos="5647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3326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EC071-47F9-4900-AC29-518526EDB82C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954D6-A6A9-485E-858F-6B59DC8D40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047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2AF24D-5A06-411B-9BBB-44A9F990582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A056DE-F4B0-4CF8-B046-70B7E3CA78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2AF24D-5A06-411B-9BBB-44A9F990582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A056DE-F4B0-4CF8-B046-70B7E3CA78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2AF24D-5A06-411B-9BBB-44A9F990582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A056DE-F4B0-4CF8-B046-70B7E3CA78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007" y="44624"/>
            <a:ext cx="572497" cy="515247"/>
          </a:xfrm>
          <a:prstGeom prst="rect">
            <a:avLst/>
          </a:prstGeom>
        </p:spPr>
      </p:pic>
      <p:cxnSp>
        <p:nvCxnSpPr>
          <p:cNvPr id="5" name="직선 연결선 4"/>
          <p:cNvCxnSpPr/>
          <p:nvPr userDrawn="1"/>
        </p:nvCxnSpPr>
        <p:spPr>
          <a:xfrm>
            <a:off x="251520" y="684001"/>
            <a:ext cx="86416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 userDrawn="1"/>
        </p:nvSpPr>
        <p:spPr>
          <a:xfrm>
            <a:off x="8388424" y="620696"/>
            <a:ext cx="504750" cy="72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prstClr val="black"/>
              </a:solidFill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250504" y="1"/>
            <a:ext cx="8496622" cy="692696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chemeClr val="accent1">
                    <a:lumMod val="50000"/>
                  </a:schemeClr>
                </a:solidFill>
                <a:effectLst>
                  <a:outerShdw dist="50800" dir="2700000" algn="tl" rotWithShape="0">
                    <a:schemeClr val="bg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1" hasCustomPrompt="1"/>
          </p:nvPr>
        </p:nvSpPr>
        <p:spPr>
          <a:xfrm>
            <a:off x="250826" y="836613"/>
            <a:ext cx="4248150" cy="2844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>
            <a:lvl1pPr marL="0" indent="0" algn="l" defTabSz="914400" rtl="0" eaLnBrk="1" latinLnBrk="1" hangingPunct="1">
              <a:buNone/>
              <a:defRPr lang="ko-KR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 smtClean="0"/>
              <a:t>소제목 텍스트 스타일</a:t>
            </a:r>
            <a:endParaRPr lang="ko-KR" altLang="en-US" dirty="0"/>
          </a:p>
        </p:txBody>
      </p:sp>
      <p:sp>
        <p:nvSpPr>
          <p:cNvPr id="7" name="Text Box 12"/>
          <p:cNvSpPr txBox="1">
            <a:spLocks noChangeArrowheads="1"/>
          </p:cNvSpPr>
          <p:nvPr userDrawn="1"/>
        </p:nvSpPr>
        <p:spPr bwMode="auto">
          <a:xfrm>
            <a:off x="7956376" y="6539055"/>
            <a:ext cx="936798" cy="29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957" tIns="52478" rIns="104957" bIns="52478" anchor="ctr">
            <a:spAutoFit/>
          </a:bodyPr>
          <a:lstStyle/>
          <a:p>
            <a:pPr algn="r" defTabSz="913454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800" i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en-US" altLang="ko-KR" sz="1000" i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43CFAAC3-BC89-45E5-BAD5-FFCC6B9E202C}" type="slidenum">
              <a:rPr kumimoji="1" lang="en-US" altLang="ko-KR" sz="1200" b="1" i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defTabSz="913454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kumimoji="1" lang="en-US" altLang="ko-KR" sz="1200" b="1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0"/>
          </p:nvPr>
        </p:nvSpPr>
        <p:spPr>
          <a:xfrm>
            <a:off x="466726" y="1196752"/>
            <a:ext cx="8426448" cy="7076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79388" indent="-179388">
              <a:spcBef>
                <a:spcPts val="600"/>
              </a:spcBef>
              <a:buFont typeface="Wingdings" pitchFamily="2" charset="2"/>
              <a:buChar char="l"/>
              <a:defRPr sz="1000" b="0" i="0">
                <a:solidFill>
                  <a:schemeClr val="tx1"/>
                </a:solidFill>
              </a:defRPr>
            </a:lvl1pPr>
            <a:lvl2pPr marL="442913" indent="-196850">
              <a:spcBef>
                <a:spcPts val="600"/>
              </a:spcBef>
              <a:buFont typeface="맑은 고딕" pitchFamily="50" charset="-127"/>
              <a:buChar char="­"/>
              <a:defRPr sz="1000" b="0" i="0">
                <a:solidFill>
                  <a:schemeClr val="tx1"/>
                </a:solidFill>
              </a:defRPr>
            </a:lvl2pPr>
            <a:lvl3pPr marL="722313" indent="-227013">
              <a:spcBef>
                <a:spcPts val="600"/>
              </a:spcBef>
              <a:buFont typeface="Wingdings" pitchFamily="2" charset="2"/>
              <a:buChar char="Ø"/>
              <a:defRPr sz="1000" b="0" i="0">
                <a:solidFill>
                  <a:schemeClr val="tx1"/>
                </a:solidFill>
              </a:defRPr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645423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F20AB6-F44D-4417-9670-16A43272935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E7A25-5113-4210-8ED2-F69FB9A414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47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F20AB6-F44D-4417-9670-16A43272935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E7A25-5113-4210-8ED2-F69FB9A414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834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F20AB6-F44D-4417-9670-16A43272935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E7A25-5113-4210-8ED2-F69FB9A414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61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F20AB6-F44D-4417-9670-16A43272935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E7A25-5113-4210-8ED2-F69FB9A414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9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F20AB6-F44D-4417-9670-16A43272935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E7A25-5113-4210-8ED2-F69FB9A414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51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F20AB6-F44D-4417-9670-16A43272935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E7A25-5113-4210-8ED2-F69FB9A414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3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7742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F20AB6-F44D-4417-9670-16A43272935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E7A25-5113-4210-8ED2-F69FB9A414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94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F20AB6-F44D-4417-9670-16A43272935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E7A25-5113-4210-8ED2-F69FB9A414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63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F20AB6-F44D-4417-9670-16A43272935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E7A25-5113-4210-8ED2-F69FB9A414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815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F20AB6-F44D-4417-9670-16A43272935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E7A25-5113-4210-8ED2-F69FB9A414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155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EF20AB6-F44D-4417-9670-16A43272935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3E7A25-5113-4210-8ED2-F69FB9A414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00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267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2AF24D-5A06-411B-9BBB-44A9F990582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A056DE-F4B0-4CF8-B046-70B7E3CA78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2AF24D-5A06-411B-9BBB-44A9F990582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A056DE-F4B0-4CF8-B046-70B7E3CA78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2AF24D-5A06-411B-9BBB-44A9F990582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A056DE-F4B0-4CF8-B046-70B7E3CA78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2AF24D-5A06-411B-9BBB-44A9F990582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A056DE-F4B0-4CF8-B046-70B7E3CA78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2AF24D-5A06-411B-9BBB-44A9F990582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A056DE-F4B0-4CF8-B046-70B7E3CA78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2AF24D-5A06-411B-9BBB-44A9F990582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A056DE-F4B0-4CF8-B046-70B7E3CA78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2AF24D-5A06-411B-9BBB-44A9F9905826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A056DE-F4B0-4CF8-B046-70B7E3CA78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907704" y="6498000"/>
            <a:ext cx="7236296" cy="360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prstClr val="black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548203"/>
            <a:ext cx="971600" cy="259595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1256620" y="6546305"/>
            <a:ext cx="36000" cy="26339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 userDrawn="1"/>
        </p:nvSpPr>
        <p:spPr bwMode="auto">
          <a:xfrm>
            <a:off x="8171706" y="6539055"/>
            <a:ext cx="936798" cy="29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4957" tIns="52478" rIns="104957" bIns="52478" anchor="ctr">
            <a:spAutoFit/>
          </a:bodyPr>
          <a:lstStyle/>
          <a:p>
            <a:pPr algn="r" defTabSz="913454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ko-KR" sz="800" i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en-US" altLang="ko-KR" sz="1000" i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43CFAAC3-BC89-45E5-BAD5-FFCC6B9E202C}" type="slidenum">
              <a:rPr kumimoji="1" lang="en-US" altLang="ko-KR" sz="1200" b="1" i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defTabSz="913454"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kumimoji="1" lang="en-US" altLang="ko-KR" sz="1200" b="1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4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65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6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Group 10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32057"/>
              </p:ext>
            </p:extLst>
          </p:nvPr>
        </p:nvGraphicFramePr>
        <p:xfrm>
          <a:off x="66675" y="115888"/>
          <a:ext cx="9040967" cy="777240"/>
        </p:xfrm>
        <a:graphic>
          <a:graphicData uri="http://schemas.openxmlformats.org/drawingml/2006/table">
            <a:tbl>
              <a:tblPr/>
              <a:tblGrid>
                <a:gridCol w="4656846"/>
                <a:gridCol w="784450"/>
                <a:gridCol w="857762"/>
                <a:gridCol w="357768"/>
                <a:gridCol w="571842"/>
                <a:gridCol w="643689"/>
                <a:gridCol w="589437"/>
                <a:gridCol w="579173"/>
              </a:tblGrid>
              <a:tr h="2059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HY헤드라인M" pitchFamily="18" charset="-127"/>
                        </a:rPr>
                        <a:t>AE(</a:t>
                      </a:r>
                      <a:r>
                        <a:rPr kumimoji="1" lang="ko-KR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HY헤드라인M" pitchFamily="18" charset="-127"/>
                        </a:rPr>
                        <a:t>음파</a:t>
                      </a:r>
                      <a:r>
                        <a:rPr kumimoji="1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HY헤드라인M" pitchFamily="18" charset="-127"/>
                        </a:rPr>
                        <a:t>) </a:t>
                      </a:r>
                      <a:r>
                        <a:rPr kumimoji="1" lang="ko-KR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HY헤드라인M" pitchFamily="18" charset="-127"/>
                        </a:rPr>
                        <a:t>센서 </a:t>
                      </a:r>
                      <a:r>
                        <a:rPr kumimoji="1" lang="en-US" altLang="ko-K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HY헤드라인M" pitchFamily="18" charset="-127"/>
                        </a:rPr>
                        <a:t>TEST </a:t>
                      </a:r>
                      <a:r>
                        <a:rPr kumimoji="1" lang="ko-KR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HY헤드라인M" pitchFamily="18" charset="-127"/>
                        </a:rPr>
                        <a:t>결과 보고서</a:t>
                      </a:r>
                      <a:endParaRPr kumimoji="1" lang="en-US" altLang="ko-K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HY헤드라인M" pitchFamily="18" charset="-127"/>
                      </a:endParaRPr>
                    </a:p>
                  </a:txBody>
                  <a:tcPr marL="99043" marR="9904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작성일</a:t>
                      </a:r>
                    </a:p>
                  </a:txBody>
                  <a:tcPr marL="20634" marR="206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2020.08.13</a:t>
                      </a:r>
                    </a:p>
                  </a:txBody>
                  <a:tcPr marL="20634" marR="206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결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굴림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재</a:t>
                      </a:r>
                    </a:p>
                  </a:txBody>
                  <a:tcPr marL="20634" marR="206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작  성</a:t>
                      </a:r>
                    </a:p>
                  </a:txBody>
                  <a:tcPr marL="99043" marR="9904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검  토</a:t>
                      </a:r>
                    </a:p>
                  </a:txBody>
                  <a:tcPr marL="99043" marR="9904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승  인</a:t>
                      </a:r>
                    </a:p>
                  </a:txBody>
                  <a:tcPr marL="99043" marR="9904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굴림" charset="-127"/>
                      </a:endParaRPr>
                    </a:p>
                  </a:txBody>
                  <a:tcPr marL="99043" marR="9904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굴림" charset="-127"/>
                      </a:endParaRPr>
                    </a:p>
                  </a:txBody>
                  <a:tcPr marL="99043" marR="9904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굴림" charset="-127"/>
                      </a:endParaRPr>
                    </a:p>
                  </a:txBody>
                  <a:tcPr marL="99043" marR="9904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굴림" charset="-127"/>
                      </a:endParaRPr>
                    </a:p>
                  </a:txBody>
                  <a:tcPr marL="99043" marR="9904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3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작성자</a:t>
                      </a:r>
                    </a:p>
                  </a:txBody>
                  <a:tcPr marL="20634" marR="206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최형식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  <a:ea typeface="굴림" charset="-127"/>
                      </a:endParaRPr>
                    </a:p>
                  </a:txBody>
                  <a:tcPr marL="20634" marR="206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9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/</a:t>
                      </a:r>
                    </a:p>
                  </a:txBody>
                  <a:tcPr marL="99043" marR="990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/</a:t>
                      </a:r>
                    </a:p>
                  </a:txBody>
                  <a:tcPr marL="99043" marR="990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/</a:t>
                      </a:r>
                    </a:p>
                  </a:txBody>
                  <a:tcPr marL="99043" marR="990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굴림" charset="-127"/>
                        </a:rPr>
                        <a:t>/</a:t>
                      </a:r>
                    </a:p>
                  </a:txBody>
                  <a:tcPr marL="99043" marR="990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" name="Text Box 1691"/>
          <p:cNvSpPr txBox="1">
            <a:spLocks noChangeArrowheads="1"/>
          </p:cNvSpPr>
          <p:nvPr/>
        </p:nvSpPr>
        <p:spPr bwMode="auto">
          <a:xfrm>
            <a:off x="0" y="980613"/>
            <a:ext cx="9149471" cy="87292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sz="1300" b="0" dirty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  1. TEST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목적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: H/D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설비의 무인화 운전을 위한 기초 인프라 구축 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spcBef>
                <a:spcPct val="50000"/>
              </a:spcBef>
              <a:defRPr/>
            </a:pPr>
            <a:r>
              <a:rPr lang="en-US" altLang="ko-KR" sz="1300" b="0" dirty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       </a:t>
            </a:r>
            <a:r>
              <a:rPr lang="ko-KR" altLang="en-US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연속 </a:t>
            </a:r>
            <a:r>
              <a:rPr lang="ko-KR" altLang="en-US" sz="1300" b="0" dirty="0" err="1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가동시</a:t>
            </a:r>
            <a:r>
              <a:rPr lang="ko-KR" altLang="en-US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발생되는 음향과 </a:t>
            </a:r>
            <a:r>
              <a:rPr lang="ko-KR" altLang="en-US" sz="1300" b="0" dirty="0" err="1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금형</a:t>
            </a:r>
            <a:r>
              <a:rPr lang="ko-KR" altLang="en-US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파손</a:t>
            </a:r>
            <a:r>
              <a:rPr lang="en-US" altLang="ko-KR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이상</a:t>
            </a:r>
            <a:r>
              <a:rPr lang="en-US" altLang="ko-KR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시 발생되는 음향을 비교 분석하여 이상 신호로 판단 시</a:t>
            </a:r>
            <a:endParaRPr lang="en-US" altLang="ko-KR" sz="1300" b="0" dirty="0" smtClean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spcBef>
                <a:spcPct val="50000"/>
              </a:spcBef>
              <a:defRPr/>
            </a:pPr>
            <a:r>
              <a:rPr lang="en-US" altLang="ko-KR" sz="1300" b="0" dirty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        H/D </a:t>
            </a:r>
            <a:r>
              <a:rPr lang="ko-KR" altLang="en-US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설비 자동 </a:t>
            </a:r>
            <a:r>
              <a:rPr lang="en-US" altLang="ko-KR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STOP</a:t>
            </a:r>
            <a:r>
              <a:rPr lang="ko-KR" altLang="en-US" sz="1300" b="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하기 위함</a:t>
            </a:r>
            <a:r>
              <a:rPr lang="en-US" altLang="ko-KR" sz="1300" b="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  <a:endParaRPr lang="en-US" altLang="ko-KR" sz="1300" b="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804248" y="404664"/>
            <a:ext cx="2194787" cy="1717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8000" tIns="36000" rIns="18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dirty="0" smtClean="0">
                <a:solidFill>
                  <a:schemeClr val="hlink"/>
                </a:solidFill>
                <a:latin typeface="HY헤드라인M" pitchFamily="18" charset="-127"/>
                <a:ea typeface="HY헤드라인M" pitchFamily="18" charset="-127"/>
              </a:rPr>
              <a:t>전자 결재</a:t>
            </a: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chemeClr val="hlink"/>
              </a:solidFill>
              <a:effectLst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2" name="Text Box 1691"/>
          <p:cNvSpPr txBox="1">
            <a:spLocks noChangeArrowheads="1"/>
          </p:cNvSpPr>
          <p:nvPr/>
        </p:nvSpPr>
        <p:spPr bwMode="auto">
          <a:xfrm>
            <a:off x="1540" y="1906588"/>
            <a:ext cx="9149471" cy="438926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r>
              <a:rPr lang="en-US" altLang="ko-KR" sz="1300" b="0" dirty="0"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  2.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참여 업체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㈜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3VIEW (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경기도 성남시 중원구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1300" dirty="0" smtClean="0"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   3.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대상 설비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en-US" altLang="ko-KR" sz="13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ko-KR" altLang="en-US" sz="13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대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HD-724 (#6PUNCH),  HD-518 (#3, #4PUNCH) </a:t>
            </a:r>
            <a:endParaRPr lang="en-US" altLang="ko-KR" sz="1300" dirty="0" smtClean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   4. TEST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방법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: H/D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설비의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PUNCH </a:t>
            </a:r>
            <a:r>
              <a:rPr lang="ko-KR" altLang="en-US" sz="1300" dirty="0" err="1" smtClean="0">
                <a:latin typeface="HY헤드라인M" pitchFamily="18" charset="-127"/>
                <a:ea typeface="HY헤드라인M" pitchFamily="18" charset="-127"/>
              </a:rPr>
              <a:t>금형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뒤 </a:t>
            </a:r>
            <a:r>
              <a:rPr lang="ko-KR" altLang="en-US" sz="1300" dirty="0" err="1" smtClean="0">
                <a:latin typeface="HY헤드라인M" pitchFamily="18" charset="-127"/>
                <a:ea typeface="HY헤드라인M" pitchFamily="18" charset="-127"/>
              </a:rPr>
              <a:t>웻지에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음파 센서 설치하여 소리 신호를 </a:t>
            </a:r>
            <a:r>
              <a:rPr lang="ko-KR" altLang="en-US" sz="1300" dirty="0" err="1" smtClean="0">
                <a:latin typeface="HY헤드라인M" pitchFamily="18" charset="-127"/>
                <a:ea typeface="HY헤드라인M" pitchFamily="18" charset="-127"/>
              </a:rPr>
              <a:t>빅데이터로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저장 분석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</a:t>
            </a:r>
          </a:p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   5.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현장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TEST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기간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: 2020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년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월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15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일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~ 7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월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31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일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약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4.1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개월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   6.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결 과</a:t>
            </a:r>
            <a:endParaRPr lang="en-US" altLang="ko-KR" sz="1300" dirty="0" smtClean="0"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     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① 헤딩 </a:t>
            </a:r>
            <a:r>
              <a:rPr lang="ko-KR" altLang="en-US" sz="1300" dirty="0" err="1" smtClean="0">
                <a:latin typeface="HY헤드라인M" pitchFamily="18" charset="-127"/>
                <a:ea typeface="HY헤드라인M" pitchFamily="18" charset="-127"/>
              </a:rPr>
              <a:t>작업시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AE(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음파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탐지 센서로 </a:t>
            </a:r>
            <a:r>
              <a:rPr lang="ko-KR" altLang="en-US" sz="1300" dirty="0" err="1" smtClean="0">
                <a:latin typeface="HY헤드라인M" pitchFamily="18" charset="-127"/>
                <a:ea typeface="HY헤드라인M" pitchFamily="18" charset="-127"/>
              </a:rPr>
              <a:t>금형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파손여부를 판단하기에는 다이스와 펀치가 부딪히는 소리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, KO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소리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, </a:t>
            </a:r>
          </a:p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r>
              <a:rPr lang="en-US" altLang="ko-KR" sz="13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        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설비 가동 소리 등 </a:t>
            </a:r>
            <a:r>
              <a:rPr lang="ko-KR" altLang="en-US" sz="1300" dirty="0" err="1" smtClean="0">
                <a:latin typeface="HY헤드라인M" pitchFamily="18" charset="-127"/>
                <a:ea typeface="HY헤드라인M" pitchFamily="18" charset="-127"/>
              </a:rPr>
              <a:t>노이즈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인자가 많이 발생하여</a:t>
            </a:r>
            <a:r>
              <a:rPr lang="ko-KR" altLang="en-US" sz="13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3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금형</a:t>
            </a:r>
            <a:r>
              <a:rPr lang="ko-KR" altLang="en-US" sz="13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 파손 음파만</a:t>
            </a:r>
            <a:r>
              <a:rPr lang="en-US" altLang="ko-KR" sz="13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3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필터링이</a:t>
            </a:r>
            <a:r>
              <a:rPr lang="ko-KR" altLang="en-US" sz="13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“</a:t>
            </a:r>
            <a:r>
              <a:rPr lang="ko-KR" altLang="en-US" sz="13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불가</a:t>
            </a:r>
            <a:r>
              <a:rPr lang="en-US" altLang="ko-KR" sz="13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r>
              <a:rPr lang="ko-KR" altLang="en-US" sz="13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한 것으로 </a:t>
            </a:r>
            <a:r>
              <a:rPr lang="en-US" altLang="ko-KR" sz="13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TEST</a:t>
            </a:r>
            <a:r>
              <a:rPr lang="ko-KR" altLang="en-US" sz="1300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됨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.</a:t>
            </a:r>
          </a:p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     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② 측정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DATA_</a:t>
            </a:r>
            <a:r>
              <a:rPr lang="ko-KR" altLang="en-US" sz="1300" dirty="0" err="1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금형</a:t>
            </a:r>
            <a:r>
              <a:rPr lang="ko-KR" altLang="en-US" sz="13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파손에 의한 교환 횟수 </a:t>
            </a:r>
            <a:r>
              <a:rPr lang="en-US" altLang="ko-KR" sz="13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300" dirty="0" err="1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금형</a:t>
            </a:r>
            <a:r>
              <a:rPr lang="ko-KR" altLang="en-US" sz="13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마모 교환</a:t>
            </a:r>
            <a:r>
              <a:rPr lang="en-US" altLang="ko-KR" sz="13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3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및 수리로 인한 교환 제외</a:t>
            </a:r>
            <a:r>
              <a:rPr lang="en-US" altLang="ko-KR" sz="13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endParaRPr lang="en-US" altLang="ko-KR" sz="1300" dirty="0" smtClean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endParaRPr lang="en-US" altLang="ko-KR" sz="1300" dirty="0" smtClean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endParaRPr lang="en-US" altLang="ko-KR" sz="1300" dirty="0" smtClean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lnSpc>
                <a:spcPts val="1700"/>
              </a:lnSpc>
              <a:spcBef>
                <a:spcPct val="50000"/>
              </a:spcBef>
              <a:defRPr/>
            </a:pPr>
            <a:endParaRPr lang="en-US" altLang="ko-KR" sz="1300" dirty="0" smtClean="0"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spcBef>
                <a:spcPct val="50000"/>
              </a:spcBef>
              <a:defRPr/>
            </a:pP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   7.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향후 계획</a:t>
            </a:r>
            <a:endParaRPr lang="en-US" altLang="ko-KR" sz="1300" dirty="0" smtClean="0"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spcBef>
                <a:spcPct val="50000"/>
              </a:spcBef>
              <a:defRPr/>
            </a:pP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     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①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무인가동 가능토록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H/D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설비 측면에 전수 검사기 설치하여 이상 발생 시 설비 정지 기능 검토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36624"/>
              </p:ext>
            </p:extLst>
          </p:nvPr>
        </p:nvGraphicFramePr>
        <p:xfrm>
          <a:off x="370709" y="4445738"/>
          <a:ext cx="8091266" cy="1215510"/>
        </p:xfrm>
        <a:graphic>
          <a:graphicData uri="http://schemas.openxmlformats.org/drawingml/2006/table">
            <a:tbl>
              <a:tblPr/>
              <a:tblGrid>
                <a:gridCol w="1440396"/>
                <a:gridCol w="1030885"/>
                <a:gridCol w="924471"/>
                <a:gridCol w="924471"/>
                <a:gridCol w="924471"/>
                <a:gridCol w="924471"/>
                <a:gridCol w="924471"/>
                <a:gridCol w="997630"/>
              </a:tblGrid>
              <a:tr h="2586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구 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설비명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월</a:t>
                      </a: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6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비 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3920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금형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교환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횟수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HD-724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4400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9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7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207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HD-518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4400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3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2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합   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4400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14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11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12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20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AE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(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음파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)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탐지 건수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4400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FF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0</a:t>
                      </a:r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FF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6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50126" y="548680"/>
            <a:ext cx="9058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460504" y="550558"/>
            <a:ext cx="648000" cy="7013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Text Box 1691"/>
          <p:cNvSpPr txBox="1">
            <a:spLocks noChangeArrowheads="1"/>
          </p:cNvSpPr>
          <p:nvPr/>
        </p:nvSpPr>
        <p:spPr bwMode="auto">
          <a:xfrm>
            <a:off x="1540" y="116632"/>
            <a:ext cx="9149471" cy="3497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b="0" dirty="0" smtClean="0">
                <a:latin typeface="HY헤드라인M" pitchFamily="18" charset="-127"/>
                <a:ea typeface="HY헤드라인M" pitchFamily="18" charset="-127"/>
              </a:rPr>
              <a:t>▣ 참고 자료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 Box 1691"/>
          <p:cNvSpPr txBox="1">
            <a:spLocks noChangeArrowheads="1"/>
          </p:cNvSpPr>
          <p:nvPr/>
        </p:nvSpPr>
        <p:spPr bwMode="auto">
          <a:xfrm>
            <a:off x="-36512" y="693318"/>
            <a:ext cx="9149471" cy="3497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1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. TEST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 방법 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: H/D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설비의 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PUNCH </a:t>
            </a:r>
            <a:r>
              <a:rPr lang="ko-KR" altLang="en-US" sz="1400" dirty="0" err="1" smtClean="0">
                <a:latin typeface="HY헤드라인M" pitchFamily="18" charset="-127"/>
                <a:ea typeface="HY헤드라인M" pitchFamily="18" charset="-127"/>
              </a:rPr>
              <a:t>금형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 뒤 </a:t>
            </a:r>
            <a:r>
              <a:rPr lang="ko-KR" altLang="en-US" sz="1400" dirty="0" err="1" smtClean="0">
                <a:latin typeface="HY헤드라인M" pitchFamily="18" charset="-127"/>
                <a:ea typeface="HY헤드라인M" pitchFamily="18" charset="-127"/>
              </a:rPr>
              <a:t>웻지에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 음향 센서 설치하여 소리 신호를 </a:t>
            </a:r>
            <a:r>
              <a:rPr lang="ko-KR" altLang="en-US" sz="1400" dirty="0" err="1" smtClean="0">
                <a:latin typeface="HY헤드라인M" pitchFamily="18" charset="-127"/>
                <a:ea typeface="HY헤드라인M" pitchFamily="18" charset="-127"/>
              </a:rPr>
              <a:t>빅데이터로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 저장 분석 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 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 l="8066" t="53296" r="77759" b="18134"/>
          <a:stretch>
            <a:fillRect/>
          </a:stretch>
        </p:blipFill>
        <p:spPr bwMode="auto">
          <a:xfrm>
            <a:off x="179512" y="1268760"/>
            <a:ext cx="1639240" cy="1775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 l="31691" t="10442" r="59893" b="76372"/>
          <a:stretch>
            <a:fillRect/>
          </a:stretch>
        </p:blipFill>
        <p:spPr bwMode="auto">
          <a:xfrm>
            <a:off x="2339750" y="1412776"/>
            <a:ext cx="1730311" cy="1457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/>
          <a:srcRect l="2422" t="44506" r="82484" b="30221"/>
          <a:stretch>
            <a:fillRect/>
          </a:stretch>
        </p:blipFill>
        <p:spPr bwMode="auto">
          <a:xfrm>
            <a:off x="4499991" y="1268760"/>
            <a:ext cx="1912448" cy="172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/>
          <a:srcRect l="56497" t="18134" r="18107" b="44506"/>
          <a:stretch>
            <a:fillRect/>
          </a:stretch>
        </p:blipFill>
        <p:spPr bwMode="auto">
          <a:xfrm>
            <a:off x="6804247" y="1340768"/>
            <a:ext cx="200351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줄무늬가 있는 오른쪽 화살표 14"/>
          <p:cNvSpPr/>
          <p:nvPr/>
        </p:nvSpPr>
        <p:spPr>
          <a:xfrm>
            <a:off x="1760545" y="1700808"/>
            <a:ext cx="651215" cy="455345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HY헤드라인M" pitchFamily="18" charset="-127"/>
                <a:ea typeface="HY헤드라인M" pitchFamily="18" charset="-127"/>
              </a:rPr>
              <a:t>전송</a:t>
            </a:r>
            <a:endParaRPr lang="ko-KR" altLang="en-US" sz="1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줄무늬가 있는 오른쪽 화살표 15"/>
          <p:cNvSpPr/>
          <p:nvPr/>
        </p:nvSpPr>
        <p:spPr>
          <a:xfrm>
            <a:off x="3995936" y="1700808"/>
            <a:ext cx="648072" cy="455345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HY헤드라인M" pitchFamily="18" charset="-127"/>
                <a:ea typeface="HY헤드라인M" pitchFamily="18" charset="-127"/>
              </a:rPr>
              <a:t>전송</a:t>
            </a:r>
            <a:endParaRPr lang="ko-KR" altLang="en-US" sz="1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줄무늬가 있는 오른쪽 화살표 16"/>
          <p:cNvSpPr/>
          <p:nvPr/>
        </p:nvSpPr>
        <p:spPr>
          <a:xfrm>
            <a:off x="6300192" y="1680608"/>
            <a:ext cx="648072" cy="455345"/>
          </a:xfrm>
          <a:prstGeom prst="strip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HY헤드라인M" pitchFamily="18" charset="-127"/>
                <a:ea typeface="HY헤드라인M" pitchFamily="18" charset="-127"/>
              </a:rPr>
              <a:t>전송</a:t>
            </a:r>
            <a:endParaRPr lang="ko-KR" altLang="en-US" sz="1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090" y="3007985"/>
            <a:ext cx="1064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음파 탐지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88694" y="2979229"/>
            <a:ext cx="1366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200" dirty="0" err="1" smtClean="0">
                <a:latin typeface="HY헤드라인M" pitchFamily="18" charset="-127"/>
                <a:ea typeface="HY헤드라인M" pitchFamily="18" charset="-127"/>
              </a:rPr>
              <a:t>빅데이터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 저장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1571" y="2977249"/>
            <a:ext cx="122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(3VIEW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전송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84474" y="2948493"/>
            <a:ext cx="8410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분석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Text Box 1691"/>
          <p:cNvSpPr txBox="1">
            <a:spLocks noChangeArrowheads="1"/>
          </p:cNvSpPr>
          <p:nvPr/>
        </p:nvSpPr>
        <p:spPr bwMode="auto">
          <a:xfrm>
            <a:off x="-36512" y="4231426"/>
            <a:ext cx="9149471" cy="3497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2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. AE (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음파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 센서 설치 비용</a:t>
            </a:r>
            <a:endParaRPr lang="en-US" altLang="ko-KR" sz="14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95536" y="4699267"/>
          <a:ext cx="8091267" cy="1144516"/>
        </p:xfrm>
        <a:graphic>
          <a:graphicData uri="http://schemas.openxmlformats.org/drawingml/2006/table">
            <a:tbl>
              <a:tblPr/>
              <a:tblGrid>
                <a:gridCol w="1440396"/>
                <a:gridCol w="1030885"/>
                <a:gridCol w="1429937"/>
                <a:gridCol w="1429937"/>
                <a:gridCol w="1429937"/>
                <a:gridCol w="1330175"/>
              </a:tblGrid>
              <a:tr h="30325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구 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HD-724 (1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곳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200" b="0" i="0" u="none" strike="noStrike" dirty="0" smtClean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HD-518 (2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곳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합 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비 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</a:tr>
              <a:tr h="2804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웻지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제작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당사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1,600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천원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4400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2,700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천원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4,300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천원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err="1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효동기계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 제작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4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AE 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센서 모듈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3 VIEW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1,500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천원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4400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3,000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천원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4,500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천원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　</a:t>
                      </a: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무상 지원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42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합         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3,100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천원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144000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5,700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천원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8,800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천원</a:t>
                      </a: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6306" marR="6306" marT="630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 Box 1691"/>
          <p:cNvSpPr txBox="1">
            <a:spLocks noChangeArrowheads="1"/>
          </p:cNvSpPr>
          <p:nvPr/>
        </p:nvSpPr>
        <p:spPr bwMode="auto">
          <a:xfrm>
            <a:off x="-36512" y="5853194"/>
            <a:ext cx="9149471" cy="64978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※ </a:t>
            </a:r>
            <a:r>
              <a:rPr lang="ko-KR" altLang="en-US" sz="1300" dirty="0" err="1" smtClean="0">
                <a:latin typeface="HY헤드라인M" pitchFamily="18" charset="-127"/>
                <a:ea typeface="HY헤드라인M" pitchFamily="18" charset="-127"/>
              </a:rPr>
              <a:t>웻지는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설비 부품으로 당사 발주 </a:t>
            </a:r>
            <a:r>
              <a:rPr lang="ko-KR" altLang="en-US" sz="1300" dirty="0" err="1" smtClean="0">
                <a:latin typeface="HY헤드라인M" pitchFamily="18" charset="-127"/>
                <a:ea typeface="HY헤드라인M" pitchFamily="18" charset="-127"/>
              </a:rPr>
              <a:t>효동기계에서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제작하여 입고됨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(20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년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월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비용 처리 완료</a:t>
            </a:r>
            <a:endParaRPr lang="en-US" altLang="ko-KR" sz="1300" dirty="0" smtClean="0"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spcBef>
                <a:spcPct val="50000"/>
              </a:spcBef>
              <a:defRPr/>
            </a:pP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      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 </a:t>
            </a:r>
            <a:r>
              <a:rPr lang="ko-KR" altLang="en-US" sz="1300" dirty="0" err="1" smtClean="0"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예비품으로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  <a:sym typeface="Wingdings" pitchFamily="2" charset="2"/>
              </a:rPr>
              <a:t> 사용</a:t>
            </a:r>
            <a:endParaRPr lang="en-US" altLang="ko-KR" sz="1300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6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50126" y="548680"/>
            <a:ext cx="9058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460504" y="550558"/>
            <a:ext cx="648000" cy="7013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Text Box 1691"/>
          <p:cNvSpPr txBox="1">
            <a:spLocks noChangeArrowheads="1"/>
          </p:cNvSpPr>
          <p:nvPr/>
        </p:nvSpPr>
        <p:spPr bwMode="auto">
          <a:xfrm>
            <a:off x="1540" y="116632"/>
            <a:ext cx="9149471" cy="3497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b="0" dirty="0" smtClean="0">
                <a:latin typeface="HY헤드라인M" pitchFamily="18" charset="-127"/>
                <a:ea typeface="HY헤드라인M" pitchFamily="18" charset="-127"/>
              </a:rPr>
              <a:t>▣ 참고 자료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 Box 1691"/>
          <p:cNvSpPr txBox="1">
            <a:spLocks noChangeArrowheads="1"/>
          </p:cNvSpPr>
          <p:nvPr/>
        </p:nvSpPr>
        <p:spPr bwMode="auto">
          <a:xfrm>
            <a:off x="-36512" y="597761"/>
            <a:ext cx="9149471" cy="3497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sz="1400" dirty="0"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. AE (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음파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센서 설치</a:t>
            </a:r>
            <a:endParaRPr lang="en-US" altLang="ko-KR" sz="14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8600" t="26925" r="17613" b="12640"/>
          <a:stretch>
            <a:fillRect/>
          </a:stretch>
        </p:blipFill>
        <p:spPr bwMode="auto">
          <a:xfrm>
            <a:off x="251520" y="1340768"/>
            <a:ext cx="848385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66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50126" y="548680"/>
            <a:ext cx="9058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460504" y="550558"/>
            <a:ext cx="648000" cy="7013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Text Box 1691"/>
          <p:cNvSpPr txBox="1">
            <a:spLocks noChangeArrowheads="1"/>
          </p:cNvSpPr>
          <p:nvPr/>
        </p:nvSpPr>
        <p:spPr bwMode="auto">
          <a:xfrm>
            <a:off x="1540" y="116632"/>
            <a:ext cx="9149471" cy="3497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b="0" dirty="0" smtClean="0">
                <a:latin typeface="HY헤드라인M" pitchFamily="18" charset="-127"/>
                <a:ea typeface="HY헤드라인M" pitchFamily="18" charset="-127"/>
              </a:rPr>
              <a:t>▣ 참고 자료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1691"/>
          <p:cNvSpPr txBox="1">
            <a:spLocks noChangeArrowheads="1"/>
          </p:cNvSpPr>
          <p:nvPr/>
        </p:nvSpPr>
        <p:spPr bwMode="auto">
          <a:xfrm>
            <a:off x="1540" y="597761"/>
            <a:ext cx="9149471" cy="3497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4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DATA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수집 결과 </a:t>
            </a:r>
            <a:endParaRPr lang="en-US" altLang="ko-KR" sz="14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l="11019" t="12640" r="47638" b="2751"/>
          <a:stretch>
            <a:fillRect/>
          </a:stretch>
        </p:blipFill>
        <p:spPr bwMode="auto">
          <a:xfrm>
            <a:off x="251520" y="980728"/>
            <a:ext cx="532859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6084168" y="1095417"/>
            <a:ext cx="2948165" cy="2621615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pPr>
              <a:spcBef>
                <a:spcPts val="300"/>
              </a:spcBef>
            </a:pPr>
            <a:r>
              <a:rPr lang="ko-KR" altLang="en-US" sz="1400" dirty="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내용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spcBef>
                <a:spcPts val="300"/>
              </a:spcBef>
            </a:pPr>
            <a:endParaRPr lang="en-US" altLang="ko-KR" sz="1200" dirty="0" smtClean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indent="-228600">
              <a:spcBef>
                <a:spcPts val="300"/>
              </a:spcBef>
            </a:pP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좌측 도표의 청색 점 </a:t>
            </a: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측정 </a:t>
            </a: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</a:t>
            </a:r>
          </a:p>
          <a:p>
            <a:pPr marL="228600" indent="-228600">
              <a:spcBef>
                <a:spcPts val="300"/>
              </a:spcBef>
            </a:pP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① </a:t>
            </a: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4/23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 오후 </a:t>
            </a: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 </a:t>
            </a: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15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 </a:t>
            </a: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~ 2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 </a:t>
            </a: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</a:t>
            </a:r>
            <a:endParaRPr lang="en-US" altLang="ko-KR" sz="1200" dirty="0" smtClean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indent="-228600">
              <a:spcBef>
                <a:spcPts val="300"/>
              </a:spcBef>
            </a:pP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시간의 저장된 자료</a:t>
            </a:r>
            <a:endParaRPr lang="en-US" altLang="ko-KR" sz="1200" dirty="0" smtClean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indent="-228600">
              <a:spcBef>
                <a:spcPts val="300"/>
              </a:spcBef>
            </a:pPr>
            <a:endParaRPr lang="en-US" altLang="ko-KR" sz="1200" dirty="0" smtClean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indent="-228600">
              <a:spcBef>
                <a:spcPts val="300"/>
              </a:spcBef>
            </a:pP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붉은 </a:t>
            </a:r>
            <a:r>
              <a:rPr lang="ko-KR" altLang="en-US" sz="1200" dirty="0" err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실선부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200" dirty="0" err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금형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이상 없음에도</a:t>
            </a:r>
            <a:endParaRPr lang="en-US" altLang="ko-KR" sz="1200" dirty="0" smtClean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indent="-228600">
              <a:spcBef>
                <a:spcPts val="300"/>
              </a:spcBef>
            </a:pP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측정값 평균이상 발생</a:t>
            </a:r>
            <a:endParaRPr lang="en-US" altLang="ko-KR" sz="1200" dirty="0" smtClean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indent="-228600">
              <a:spcBef>
                <a:spcPts val="300"/>
              </a:spcBef>
            </a:pP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ko-KR" altLang="en-US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비정규적 산발적 점 표시 </a:t>
            </a:r>
            <a:endParaRPr lang="en-US" altLang="ko-KR" sz="1200" dirty="0" smtClean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indent="-228600">
              <a:spcBef>
                <a:spcPts val="300"/>
              </a:spcBef>
            </a:pP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1200" dirty="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itchFamily="2" charset="2"/>
              </a:rPr>
              <a:t> </a:t>
            </a:r>
            <a:r>
              <a:rPr lang="ko-KR" altLang="en-US" sz="1200" dirty="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itchFamily="2" charset="2"/>
              </a:rPr>
              <a:t>명확한 사유 알 수 없음</a:t>
            </a:r>
            <a:r>
              <a:rPr lang="en-US" altLang="ko-KR" sz="1200" dirty="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sym typeface="Wingdings" pitchFamily="2" charset="2"/>
              </a:rPr>
              <a:t>.</a:t>
            </a:r>
            <a:endParaRPr lang="en-US" altLang="ko-KR" sz="1200" dirty="0" smtClean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28600" indent="-228600">
              <a:spcBef>
                <a:spcPts val="300"/>
              </a:spcBef>
            </a:pPr>
            <a:r>
              <a:rPr lang="en-US" altLang="ko-KR" sz="12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94473" y="3356992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(HD-518 #3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단 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DATA)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7704" y="6093296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(HD-518 #4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</a:rPr>
              <a:t>단 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</a:rPr>
              <a:t>DATA)</a:t>
            </a:r>
            <a:endParaRPr lang="ko-KR" altLang="en-US" sz="14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1196752"/>
            <a:ext cx="5040560" cy="12961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9552" y="3933056"/>
            <a:ext cx="4968552" cy="1224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50126" y="548680"/>
            <a:ext cx="9058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460504" y="550558"/>
            <a:ext cx="648000" cy="7013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Text Box 1691"/>
          <p:cNvSpPr txBox="1">
            <a:spLocks noChangeArrowheads="1"/>
          </p:cNvSpPr>
          <p:nvPr/>
        </p:nvSpPr>
        <p:spPr bwMode="auto">
          <a:xfrm>
            <a:off x="1540" y="116632"/>
            <a:ext cx="9149471" cy="3497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b="0" dirty="0" smtClean="0">
                <a:latin typeface="HY헤드라인M" pitchFamily="18" charset="-127"/>
                <a:ea typeface="HY헤드라인M" pitchFamily="18" charset="-127"/>
              </a:rPr>
              <a:t>▣ 참고 자료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 l="18010" t="35715" r="16432" b="39012"/>
          <a:stretch>
            <a:fillRect/>
          </a:stretch>
        </p:blipFill>
        <p:spPr bwMode="auto">
          <a:xfrm>
            <a:off x="251520" y="1555080"/>
            <a:ext cx="7992888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691"/>
          <p:cNvSpPr txBox="1">
            <a:spLocks noChangeArrowheads="1"/>
          </p:cNvSpPr>
          <p:nvPr/>
        </p:nvSpPr>
        <p:spPr bwMode="auto">
          <a:xfrm>
            <a:off x="1540" y="597761"/>
            <a:ext cx="9149471" cy="88831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5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.  3/21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일 오후 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8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시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45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분경 </a:t>
            </a:r>
            <a:r>
              <a:rPr lang="ko-KR" altLang="en-US" sz="1400" b="0" dirty="0" err="1" smtClean="0">
                <a:latin typeface="HY헤드라인M" pitchFamily="18" charset="-127"/>
                <a:ea typeface="HY헤드라인M" pitchFamily="18" charset="-127"/>
              </a:rPr>
              <a:t>금형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 파손</a:t>
            </a:r>
            <a:endParaRPr lang="en-US" altLang="ko-KR" sz="1400" b="0" dirty="0" smtClean="0">
              <a:latin typeface="HY헤드라인M" pitchFamily="18" charset="-127"/>
              <a:ea typeface="HY헤드라인M" pitchFamily="18" charset="-127"/>
            </a:endParaRPr>
          </a:p>
          <a:p>
            <a:pPr marL="342900" indent="-342900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     - </a:t>
            </a:r>
            <a:r>
              <a:rPr lang="ko-KR" altLang="en-US" sz="1300" dirty="0" err="1" smtClean="0">
                <a:latin typeface="HY헤드라인M" pitchFamily="18" charset="-127"/>
                <a:ea typeface="HY헤드라인M" pitchFamily="18" charset="-127"/>
              </a:rPr>
              <a:t>금형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파손 전 이상 신호 감지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DATA 3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회 이상 측정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 Box 1691"/>
          <p:cNvSpPr txBox="1">
            <a:spLocks noChangeArrowheads="1"/>
          </p:cNvSpPr>
          <p:nvPr/>
        </p:nvSpPr>
        <p:spPr bwMode="auto">
          <a:xfrm>
            <a:off x="0" y="3499296"/>
            <a:ext cx="9149471" cy="64978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 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①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3VIEW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의견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작업 중 </a:t>
            </a:r>
            <a:r>
              <a:rPr lang="ko-KR" altLang="en-US" sz="1300" b="0" dirty="0" err="1" smtClean="0">
                <a:latin typeface="HY헤드라인M" pitchFamily="18" charset="-127"/>
                <a:ea typeface="HY헤드라인M" pitchFamily="18" charset="-127"/>
              </a:rPr>
              <a:t>금형</a:t>
            </a:r>
            <a:r>
              <a:rPr lang="ko-KR" altLang="en-US" sz="1300" b="0" dirty="0" smtClean="0">
                <a:latin typeface="HY헤드라인M" pitchFamily="18" charset="-127"/>
                <a:ea typeface="HY헤드라인M" pitchFamily="18" charset="-127"/>
              </a:rPr>
              <a:t> 파손 직전 전조 증상이라고 판단</a:t>
            </a:r>
            <a:r>
              <a:rPr lang="en-US" altLang="ko-KR" sz="1300" b="0" dirty="0" smtClean="0">
                <a:latin typeface="HY헤드라인M" pitchFamily="18" charset="-127"/>
                <a:ea typeface="HY헤드라인M" pitchFamily="18" charset="-127"/>
              </a:rPr>
              <a:t>– 3VIEW</a:t>
            </a:r>
          </a:p>
          <a:p>
            <a:pPr marL="342900" indent="-342900">
              <a:spcBef>
                <a:spcPct val="50000"/>
              </a:spcBef>
              <a:defRPr/>
            </a:pP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       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② 선일 의견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: </a:t>
            </a:r>
            <a:r>
              <a:rPr lang="ko-KR" altLang="en-US" sz="1300" dirty="0" err="1" smtClean="0">
                <a:latin typeface="HY헤드라인M" pitchFamily="18" charset="-127"/>
                <a:ea typeface="HY헤드라인M" pitchFamily="18" charset="-127"/>
              </a:rPr>
              <a:t>금형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 파손이전 이상 감지 신호가 높게 빈도가 더 많아져야 한다고 판단 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(3</a:t>
            </a:r>
            <a:r>
              <a:rPr lang="ko-KR" altLang="en-US" sz="1300" dirty="0" smtClean="0">
                <a:latin typeface="HY헤드라인M" pitchFamily="18" charset="-127"/>
                <a:ea typeface="HY헤드라인M" pitchFamily="18" charset="-127"/>
              </a:rPr>
              <a:t>번 이후부터 파손 전까지</a:t>
            </a:r>
            <a:r>
              <a:rPr lang="en-US" altLang="ko-KR" sz="1300" dirty="0" smtClean="0">
                <a:latin typeface="HY헤드라인M" pitchFamily="18" charset="-127"/>
                <a:ea typeface="HY헤드라인M" pitchFamily="18" charset="-127"/>
              </a:rPr>
              <a:t>)       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956376" y="2203152"/>
            <a:ext cx="0" cy="7920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732857" y="2911184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파손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691680" y="184311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96136" y="1987128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48264" y="2203152"/>
            <a:ext cx="288032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50126" y="548680"/>
            <a:ext cx="90583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460504" y="550558"/>
            <a:ext cx="648000" cy="7013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prstClr val="black"/>
              </a:solidFill>
            </a:endParaRPr>
          </a:p>
        </p:txBody>
      </p:sp>
      <p:sp>
        <p:nvSpPr>
          <p:cNvPr id="14" name="Text Box 1691"/>
          <p:cNvSpPr txBox="1">
            <a:spLocks noChangeArrowheads="1"/>
          </p:cNvSpPr>
          <p:nvPr/>
        </p:nvSpPr>
        <p:spPr bwMode="auto">
          <a:xfrm>
            <a:off x="1540" y="116632"/>
            <a:ext cx="9149471" cy="3497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ko-KR" altLang="en-US" b="0" dirty="0" smtClean="0">
                <a:latin typeface="HY헤드라인M" pitchFamily="18" charset="-127"/>
                <a:ea typeface="HY헤드라인M" pitchFamily="18" charset="-127"/>
              </a:rPr>
              <a:t>▣ 참고 자료</a:t>
            </a:r>
            <a:endParaRPr lang="en-US" altLang="ko-KR" sz="13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 Box 1691"/>
          <p:cNvSpPr txBox="1">
            <a:spLocks noChangeArrowheads="1"/>
          </p:cNvSpPr>
          <p:nvPr/>
        </p:nvSpPr>
        <p:spPr bwMode="auto">
          <a:xfrm>
            <a:off x="1540" y="597761"/>
            <a:ext cx="9149471" cy="3497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" tIns="36000" rIns="18000" bIns="36000">
            <a:spAutoFit/>
          </a:bodyPr>
          <a:lstStyle/>
          <a:p>
            <a:pPr marL="342900" indent="-342900">
              <a:spcBef>
                <a:spcPct val="50000"/>
              </a:spcBef>
              <a:defRPr/>
            </a:pPr>
            <a:r>
              <a:rPr lang="en-US" altLang="ko-KR" b="0" dirty="0" smtClean="0">
                <a:latin typeface="HY헤드라인M" pitchFamily="18" charset="-127"/>
                <a:ea typeface="HY헤드라인M" pitchFamily="18" charset="-127"/>
              </a:rPr>
              <a:t>   6</a:t>
            </a:r>
            <a:r>
              <a:rPr lang="en-US" altLang="ko-KR" sz="1400" b="0" dirty="0" smtClean="0"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sz="1400" b="0" dirty="0" smtClean="0">
                <a:latin typeface="HY헤드라인M" pitchFamily="18" charset="-127"/>
                <a:ea typeface="HY헤드라인M" pitchFamily="18" charset="-127"/>
              </a:rPr>
              <a:t>종합 일정 계획</a:t>
            </a:r>
            <a:endParaRPr lang="en-US" altLang="ko-KR" sz="1400" b="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80728"/>
            <a:ext cx="8784976" cy="5400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66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19217</TotalTime>
  <Words>576</Words>
  <Application>Microsoft Office PowerPoint</Application>
  <PresentationFormat>화면 슬라이드 쇼(4:3)</PresentationFormat>
  <Paragraphs>127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8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1090</cp:revision>
  <cp:lastPrinted>2020-06-16T10:05:35Z</cp:lastPrinted>
  <dcterms:created xsi:type="dcterms:W3CDTF">2020-04-06T00:41:33Z</dcterms:created>
  <dcterms:modified xsi:type="dcterms:W3CDTF">2020-11-30T09:34:56Z</dcterms:modified>
</cp:coreProperties>
</file>